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62" r:id="rId3"/>
    <p:sldId id="265" r:id="rId4"/>
    <p:sldId id="268" r:id="rId5"/>
    <p:sldId id="266" r:id="rId6"/>
    <p:sldId id="267" r:id="rId7"/>
    <p:sldId id="270" r:id="rId8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C8875-ADF2-47B5-9940-D3528B59627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5A82FE9-1DAB-4124-A242-E1B05F90E486}">
      <dgm:prSet phldrT="[文字]" custT="1"/>
      <dgm:spPr/>
      <dgm:t>
        <a:bodyPr/>
        <a:lstStyle/>
        <a:p>
          <a:r>
            <a:rPr lang="zh-TW" altLang="en-US" sz="2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未能遵循盡職治理原則之情形</a:t>
          </a:r>
          <a:endParaRPr lang="zh-TW" altLang="en-US" sz="2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78EAD87-6295-417D-9B6F-5024CDD91F95}" type="parTrans" cxnId="{F4294C33-CE66-4ACB-BF6B-5F495FF28A39}">
      <dgm:prSet/>
      <dgm:spPr/>
      <dgm:t>
        <a:bodyPr/>
        <a:lstStyle/>
        <a:p>
          <a:endParaRPr lang="zh-TW" altLang="en-US" sz="24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3F68DB3-619B-42A1-A637-22849636B093}" type="sibTrans" cxnId="{F4294C33-CE66-4ACB-BF6B-5F495FF28A39}">
      <dgm:prSet/>
      <dgm:spPr/>
      <dgm:t>
        <a:bodyPr/>
        <a:lstStyle/>
        <a:p>
          <a:endParaRPr lang="zh-TW" altLang="en-US" sz="24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1320CFB-E12E-4ADF-A8BF-64045773A5A9}">
      <dgm:prSet phldrT="[文字]" custT="1"/>
      <dgm:spPr/>
      <dgm:t>
        <a:bodyPr/>
        <a:lstStyle/>
        <a:p>
          <a:r>
            <a:rPr lang="zh-TW" altLang="en-US" sz="2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altLang="en-US" sz="2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109</a:t>
          </a:r>
          <a:r>
            <a:rPr lang="zh-TW" altLang="en-US" sz="2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年無未能遵循盡職治理原則之情形</a:t>
          </a:r>
          <a:endParaRPr lang="zh-TW" altLang="en-US" sz="2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CCC3276-CC92-41FE-A9B7-C6DBB0EABB23}" type="parTrans" cxnId="{90565BE0-4530-4913-996B-07711227BCC3}">
      <dgm:prSet/>
      <dgm:spPr/>
      <dgm:t>
        <a:bodyPr/>
        <a:lstStyle/>
        <a:p>
          <a:endParaRPr lang="zh-TW" altLang="en-US" sz="24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FF998B8-9CC8-42AD-BD64-81E052DDD33A}" type="sibTrans" cxnId="{90565BE0-4530-4913-996B-07711227BCC3}">
      <dgm:prSet/>
      <dgm:spPr/>
      <dgm:t>
        <a:bodyPr/>
        <a:lstStyle/>
        <a:p>
          <a:endParaRPr lang="zh-TW" altLang="en-US" sz="24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6A8A19E-2CD7-4C0E-8370-F9B48A7C26D3}" type="pres">
      <dgm:prSet presAssocID="{DE3C8875-ADF2-47B5-9940-D3528B5962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6D46B69-DFD0-4C11-8C98-64892519E900}" type="pres">
      <dgm:prSet presAssocID="{C5A82FE9-1DAB-4124-A242-E1B05F90E486}" presName="parentText" presStyleLbl="node1" presStyleIdx="0" presStyleCnt="1" custScaleX="96071" custLinFactY="-19491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CB810C-FEFC-4F1E-98F1-7C76F46B131E}" type="pres">
      <dgm:prSet presAssocID="{C5A82FE9-1DAB-4124-A242-E1B05F90E48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CF5DDA6-99B3-465E-9FCE-4B9620C74476}" type="presOf" srcId="{DE3C8875-ADF2-47B5-9940-D3528B596276}" destId="{26A8A19E-2CD7-4C0E-8370-F9B48A7C26D3}" srcOrd="0" destOrd="0" presId="urn:microsoft.com/office/officeart/2005/8/layout/vList2"/>
    <dgm:cxn modelId="{90565BE0-4530-4913-996B-07711227BCC3}" srcId="{C5A82FE9-1DAB-4124-A242-E1B05F90E486}" destId="{21320CFB-E12E-4ADF-A8BF-64045773A5A9}" srcOrd="0" destOrd="0" parTransId="{CCCC3276-CC92-41FE-A9B7-C6DBB0EABB23}" sibTransId="{DFF998B8-9CC8-42AD-BD64-81E052DDD33A}"/>
    <dgm:cxn modelId="{F4294C33-CE66-4ACB-BF6B-5F495FF28A39}" srcId="{DE3C8875-ADF2-47B5-9940-D3528B596276}" destId="{C5A82FE9-1DAB-4124-A242-E1B05F90E486}" srcOrd="0" destOrd="0" parTransId="{878EAD87-6295-417D-9B6F-5024CDD91F95}" sibTransId="{93F68DB3-619B-42A1-A637-22849636B093}"/>
    <dgm:cxn modelId="{A3A71767-503E-436A-9E0D-2BD1DB5FD420}" type="presOf" srcId="{C5A82FE9-1DAB-4124-A242-E1B05F90E486}" destId="{26D46B69-DFD0-4C11-8C98-64892519E900}" srcOrd="0" destOrd="0" presId="urn:microsoft.com/office/officeart/2005/8/layout/vList2"/>
    <dgm:cxn modelId="{70F42BAC-6034-427D-B286-930CF06373AB}" type="presOf" srcId="{21320CFB-E12E-4ADF-A8BF-64045773A5A9}" destId="{67CB810C-FEFC-4F1E-98F1-7C76F46B131E}" srcOrd="0" destOrd="0" presId="urn:microsoft.com/office/officeart/2005/8/layout/vList2"/>
    <dgm:cxn modelId="{3F882385-09F0-45FC-AA63-BAB8CF6B40F7}" type="presParOf" srcId="{26A8A19E-2CD7-4C0E-8370-F9B48A7C26D3}" destId="{26D46B69-DFD0-4C11-8C98-64892519E900}" srcOrd="0" destOrd="0" presId="urn:microsoft.com/office/officeart/2005/8/layout/vList2"/>
    <dgm:cxn modelId="{9A52B29E-E012-4D5F-9BE4-000CD626C0C2}" type="presParOf" srcId="{26A8A19E-2CD7-4C0E-8370-F9B48A7C26D3}" destId="{67CB810C-FEFC-4F1E-98F1-7C76F46B131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3C8875-ADF2-47B5-9940-D3528B59627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5A82FE9-1DAB-4124-A242-E1B05F90E486}">
      <dgm:prSet phldrT="[文字]" custT="1"/>
      <dgm:spPr/>
      <dgm:t>
        <a:bodyPr/>
        <a:lstStyle/>
        <a:p>
          <a:r>
            <a:rPr lang="zh-TW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重大利害衝突事件</a:t>
          </a:r>
        </a:p>
      </dgm:t>
    </dgm:pt>
    <dgm:pt modelId="{878EAD87-6295-417D-9B6F-5024CDD91F95}" type="parTrans" cxnId="{F4294C33-CE66-4ACB-BF6B-5F495FF28A39}">
      <dgm:prSet/>
      <dgm:spPr/>
      <dgm:t>
        <a:bodyPr/>
        <a:lstStyle/>
        <a:p>
          <a:endParaRPr lang="zh-TW" altLang="en-US" sz="24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3F68DB3-619B-42A1-A637-22849636B093}" type="sibTrans" cxnId="{F4294C33-CE66-4ACB-BF6B-5F495FF28A39}">
      <dgm:prSet/>
      <dgm:spPr/>
      <dgm:t>
        <a:bodyPr/>
        <a:lstStyle/>
        <a:p>
          <a:endParaRPr lang="zh-TW" altLang="en-US" sz="24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1320CFB-E12E-4ADF-A8BF-64045773A5A9}">
      <dgm:prSet phldrT="[文字]" custT="1"/>
      <dgm:spPr/>
      <dgm:t>
        <a:bodyPr/>
        <a:lstStyle/>
        <a:p>
          <a:r>
            <a:rPr lang="zh-TW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未發生重大利害衝突之情事</a:t>
          </a:r>
        </a:p>
      </dgm:t>
    </dgm:pt>
    <dgm:pt modelId="{CCCC3276-CC92-41FE-A9B7-C6DBB0EABB23}" type="parTrans" cxnId="{90565BE0-4530-4913-996B-07711227BCC3}">
      <dgm:prSet/>
      <dgm:spPr/>
      <dgm:t>
        <a:bodyPr/>
        <a:lstStyle/>
        <a:p>
          <a:endParaRPr lang="zh-TW" altLang="en-US" sz="24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FF998B8-9CC8-42AD-BD64-81E052DDD33A}" type="sibTrans" cxnId="{90565BE0-4530-4913-996B-07711227BCC3}">
      <dgm:prSet/>
      <dgm:spPr/>
      <dgm:t>
        <a:bodyPr/>
        <a:lstStyle/>
        <a:p>
          <a:endParaRPr lang="zh-TW" altLang="en-US" sz="24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6A8A19E-2CD7-4C0E-8370-F9B48A7C26D3}" type="pres">
      <dgm:prSet presAssocID="{DE3C8875-ADF2-47B5-9940-D3528B5962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6D46B69-DFD0-4C11-8C98-64892519E900}" type="pres">
      <dgm:prSet presAssocID="{C5A82FE9-1DAB-4124-A242-E1B05F90E486}" presName="parentText" presStyleLbl="node1" presStyleIdx="0" presStyleCnt="1" custScaleX="9603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CB810C-FEFC-4F1E-98F1-7C76F46B131E}" type="pres">
      <dgm:prSet presAssocID="{C5A82FE9-1DAB-4124-A242-E1B05F90E48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CF5DDA6-99B3-465E-9FCE-4B9620C74476}" type="presOf" srcId="{DE3C8875-ADF2-47B5-9940-D3528B596276}" destId="{26A8A19E-2CD7-4C0E-8370-F9B48A7C26D3}" srcOrd="0" destOrd="0" presId="urn:microsoft.com/office/officeart/2005/8/layout/vList2"/>
    <dgm:cxn modelId="{90565BE0-4530-4913-996B-07711227BCC3}" srcId="{C5A82FE9-1DAB-4124-A242-E1B05F90E486}" destId="{21320CFB-E12E-4ADF-A8BF-64045773A5A9}" srcOrd="0" destOrd="0" parTransId="{CCCC3276-CC92-41FE-A9B7-C6DBB0EABB23}" sibTransId="{DFF998B8-9CC8-42AD-BD64-81E052DDD33A}"/>
    <dgm:cxn modelId="{F4294C33-CE66-4ACB-BF6B-5F495FF28A39}" srcId="{DE3C8875-ADF2-47B5-9940-D3528B596276}" destId="{C5A82FE9-1DAB-4124-A242-E1B05F90E486}" srcOrd="0" destOrd="0" parTransId="{878EAD87-6295-417D-9B6F-5024CDD91F95}" sibTransId="{93F68DB3-619B-42A1-A637-22849636B093}"/>
    <dgm:cxn modelId="{A3A71767-503E-436A-9E0D-2BD1DB5FD420}" type="presOf" srcId="{C5A82FE9-1DAB-4124-A242-E1B05F90E486}" destId="{26D46B69-DFD0-4C11-8C98-64892519E900}" srcOrd="0" destOrd="0" presId="urn:microsoft.com/office/officeart/2005/8/layout/vList2"/>
    <dgm:cxn modelId="{70F42BAC-6034-427D-B286-930CF06373AB}" type="presOf" srcId="{21320CFB-E12E-4ADF-A8BF-64045773A5A9}" destId="{67CB810C-FEFC-4F1E-98F1-7C76F46B131E}" srcOrd="0" destOrd="0" presId="urn:microsoft.com/office/officeart/2005/8/layout/vList2"/>
    <dgm:cxn modelId="{3F882385-09F0-45FC-AA63-BAB8CF6B40F7}" type="presParOf" srcId="{26A8A19E-2CD7-4C0E-8370-F9B48A7C26D3}" destId="{26D46B69-DFD0-4C11-8C98-64892519E900}" srcOrd="0" destOrd="0" presId="urn:microsoft.com/office/officeart/2005/8/layout/vList2"/>
    <dgm:cxn modelId="{9A52B29E-E012-4D5F-9BE4-000CD626C0C2}" type="presParOf" srcId="{26A8A19E-2CD7-4C0E-8370-F9B48A7C26D3}" destId="{67CB810C-FEFC-4F1E-98F1-7C76F46B131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3C8875-ADF2-47B5-9940-D3528B59627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5A82FE9-1DAB-4124-A242-E1B05F90E486}">
      <dgm:prSet phldrT="[文字]" custT="1"/>
      <dgm:spPr/>
      <dgm:t>
        <a:bodyPr/>
        <a:lstStyle/>
        <a:p>
          <a:r>
            <a:rPr lang="zh-TW" altLang="en-US" sz="2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使用代理研究和代理投票服務之情形</a:t>
          </a:r>
          <a:endParaRPr lang="zh-TW" altLang="en-US" sz="2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78EAD87-6295-417D-9B6F-5024CDD91F95}" type="parTrans" cxnId="{F4294C33-CE66-4ACB-BF6B-5F495FF28A39}">
      <dgm:prSet/>
      <dgm:spPr/>
      <dgm:t>
        <a:bodyPr/>
        <a:lstStyle/>
        <a:p>
          <a:endParaRPr lang="zh-TW" altLang="en-US" sz="24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3F68DB3-619B-42A1-A637-22849636B093}" type="sibTrans" cxnId="{F4294C33-CE66-4ACB-BF6B-5F495FF28A39}">
      <dgm:prSet/>
      <dgm:spPr/>
      <dgm:t>
        <a:bodyPr/>
        <a:lstStyle/>
        <a:p>
          <a:endParaRPr lang="zh-TW" altLang="en-US" sz="24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1320CFB-E12E-4ADF-A8BF-64045773A5A9}">
      <dgm:prSet phldrT="[文字]" custT="1"/>
      <dgm:spPr/>
      <dgm:t>
        <a:bodyPr/>
        <a:lstStyle/>
        <a:p>
          <a:r>
            <a:rPr lang="zh-TW" altLang="en-US" sz="2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無使用代理研究和代理投票服務，相關業務由財務部負責</a:t>
          </a:r>
          <a:endParaRPr lang="zh-TW" altLang="en-US" sz="2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CCC3276-CC92-41FE-A9B7-C6DBB0EABB23}" type="parTrans" cxnId="{90565BE0-4530-4913-996B-07711227BCC3}">
      <dgm:prSet/>
      <dgm:spPr/>
      <dgm:t>
        <a:bodyPr/>
        <a:lstStyle/>
        <a:p>
          <a:endParaRPr lang="zh-TW" altLang="en-US" sz="24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FF998B8-9CC8-42AD-BD64-81E052DDD33A}" type="sibTrans" cxnId="{90565BE0-4530-4913-996B-07711227BCC3}">
      <dgm:prSet/>
      <dgm:spPr/>
      <dgm:t>
        <a:bodyPr/>
        <a:lstStyle/>
        <a:p>
          <a:endParaRPr lang="zh-TW" altLang="en-US" sz="240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6A8A19E-2CD7-4C0E-8370-F9B48A7C26D3}" type="pres">
      <dgm:prSet presAssocID="{DE3C8875-ADF2-47B5-9940-D3528B5962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6D46B69-DFD0-4C11-8C98-64892519E900}" type="pres">
      <dgm:prSet presAssocID="{C5A82FE9-1DAB-4124-A242-E1B05F90E486}" presName="parentText" presStyleLbl="node1" presStyleIdx="0" presStyleCnt="1" custLinFactNeighborX="195" custLinFactNeighborY="-714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CB810C-FEFC-4F1E-98F1-7C76F46B131E}" type="pres">
      <dgm:prSet presAssocID="{C5A82FE9-1DAB-4124-A242-E1B05F90E48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CF5DDA6-99B3-465E-9FCE-4B9620C74476}" type="presOf" srcId="{DE3C8875-ADF2-47B5-9940-D3528B596276}" destId="{26A8A19E-2CD7-4C0E-8370-F9B48A7C26D3}" srcOrd="0" destOrd="0" presId="urn:microsoft.com/office/officeart/2005/8/layout/vList2"/>
    <dgm:cxn modelId="{90565BE0-4530-4913-996B-07711227BCC3}" srcId="{C5A82FE9-1DAB-4124-A242-E1B05F90E486}" destId="{21320CFB-E12E-4ADF-A8BF-64045773A5A9}" srcOrd="0" destOrd="0" parTransId="{CCCC3276-CC92-41FE-A9B7-C6DBB0EABB23}" sibTransId="{DFF998B8-9CC8-42AD-BD64-81E052DDD33A}"/>
    <dgm:cxn modelId="{F4294C33-CE66-4ACB-BF6B-5F495FF28A39}" srcId="{DE3C8875-ADF2-47B5-9940-D3528B596276}" destId="{C5A82FE9-1DAB-4124-A242-E1B05F90E486}" srcOrd="0" destOrd="0" parTransId="{878EAD87-6295-417D-9B6F-5024CDD91F95}" sibTransId="{93F68DB3-619B-42A1-A637-22849636B093}"/>
    <dgm:cxn modelId="{A3A71767-503E-436A-9E0D-2BD1DB5FD420}" type="presOf" srcId="{C5A82FE9-1DAB-4124-A242-E1B05F90E486}" destId="{26D46B69-DFD0-4C11-8C98-64892519E900}" srcOrd="0" destOrd="0" presId="urn:microsoft.com/office/officeart/2005/8/layout/vList2"/>
    <dgm:cxn modelId="{70F42BAC-6034-427D-B286-930CF06373AB}" type="presOf" srcId="{21320CFB-E12E-4ADF-A8BF-64045773A5A9}" destId="{67CB810C-FEFC-4F1E-98F1-7C76F46B131E}" srcOrd="0" destOrd="0" presId="urn:microsoft.com/office/officeart/2005/8/layout/vList2"/>
    <dgm:cxn modelId="{3F882385-09F0-45FC-AA63-BAB8CF6B40F7}" type="presParOf" srcId="{26A8A19E-2CD7-4C0E-8370-F9B48A7C26D3}" destId="{26D46B69-DFD0-4C11-8C98-64892519E900}" srcOrd="0" destOrd="0" presId="urn:microsoft.com/office/officeart/2005/8/layout/vList2"/>
    <dgm:cxn modelId="{9A52B29E-E012-4D5F-9BE4-000CD626C0C2}" type="presParOf" srcId="{26A8A19E-2CD7-4C0E-8370-F9B48A7C26D3}" destId="{67CB810C-FEFC-4F1E-98F1-7C76F46B131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46B69-DFD0-4C11-8C98-64892519E900}">
      <dsp:nvSpPr>
        <dsp:cNvPr id="0" name=""/>
        <dsp:cNvSpPr/>
      </dsp:nvSpPr>
      <dsp:spPr>
        <a:xfrm>
          <a:off x="169782" y="0"/>
          <a:ext cx="8302943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未能遵循盡職治理原則之情形</a:t>
          </a:r>
          <a:endParaRPr lang="zh-TW" altLang="en-US" sz="2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04508" y="34726"/>
        <a:ext cx="8233491" cy="641908"/>
      </dsp:txXfrm>
    </dsp:sp>
    <dsp:sp modelId="{67CB810C-FEFC-4F1E-98F1-7C76F46B131E}">
      <dsp:nvSpPr>
        <dsp:cNvPr id="0" name=""/>
        <dsp:cNvSpPr/>
      </dsp:nvSpPr>
      <dsp:spPr>
        <a:xfrm>
          <a:off x="0" y="725116"/>
          <a:ext cx="8642508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40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altLang="en-US" sz="2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109</a:t>
          </a:r>
          <a:r>
            <a:rPr lang="zh-TW" altLang="en-US" sz="2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年無未能遵循盡職治理原則之情形</a:t>
          </a:r>
          <a:endParaRPr lang="zh-TW" altLang="en-US" sz="2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725116"/>
        <a:ext cx="8642508" cy="629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46B69-DFD0-4C11-8C98-64892519E900}">
      <dsp:nvSpPr>
        <dsp:cNvPr id="0" name=""/>
        <dsp:cNvSpPr/>
      </dsp:nvSpPr>
      <dsp:spPr>
        <a:xfrm>
          <a:off x="171307" y="16105"/>
          <a:ext cx="8298345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重大利害衝突事件</a:t>
          </a:r>
        </a:p>
      </dsp:txBody>
      <dsp:txXfrm>
        <a:off x="210602" y="55400"/>
        <a:ext cx="8219755" cy="726370"/>
      </dsp:txXfrm>
    </dsp:sp>
    <dsp:sp modelId="{67CB810C-FEFC-4F1E-98F1-7C76F46B131E}">
      <dsp:nvSpPr>
        <dsp:cNvPr id="0" name=""/>
        <dsp:cNvSpPr/>
      </dsp:nvSpPr>
      <dsp:spPr>
        <a:xfrm>
          <a:off x="0" y="821065"/>
          <a:ext cx="864096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未發生重大利害衝突之情事</a:t>
          </a:r>
        </a:p>
      </dsp:txBody>
      <dsp:txXfrm>
        <a:off x="0" y="821065"/>
        <a:ext cx="8640960" cy="712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46B69-DFD0-4C11-8C98-64892519E900}">
      <dsp:nvSpPr>
        <dsp:cNvPr id="0" name=""/>
        <dsp:cNvSpPr/>
      </dsp:nvSpPr>
      <dsp:spPr>
        <a:xfrm>
          <a:off x="0" y="0"/>
          <a:ext cx="8268363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使用代理研究和代理投票服務之情形</a:t>
          </a:r>
          <a:endParaRPr lang="zh-TW" altLang="en-US" sz="2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812" y="33812"/>
        <a:ext cx="8200739" cy="625016"/>
      </dsp:txXfrm>
    </dsp:sp>
    <dsp:sp modelId="{67CB810C-FEFC-4F1E-98F1-7C76F46B131E}">
      <dsp:nvSpPr>
        <dsp:cNvPr id="0" name=""/>
        <dsp:cNvSpPr/>
      </dsp:nvSpPr>
      <dsp:spPr>
        <a:xfrm>
          <a:off x="0" y="702032"/>
          <a:ext cx="8268363" cy="785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52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無使用代理研究和代理投票服務，相關業務由財務部負責</a:t>
          </a:r>
          <a:endParaRPr lang="zh-TW" altLang="en-US" sz="2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702032"/>
        <a:ext cx="8268363" cy="785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B8635F-6ADD-482B-9AC8-0812AB47EF1B}" type="datetimeFigureOut">
              <a:rPr lang="zh-TW" altLang="en-US"/>
              <a:pPr>
                <a:defRPr/>
              </a:pPr>
              <a:t>2021/8/25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8894EC-8CB9-4F6E-BAA6-89647445FF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948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E3B6F9F-B464-4A8A-9616-73A8C1060561}" type="datetimeFigureOut">
              <a:rPr lang="zh-TW" altLang="en-US"/>
              <a:pPr>
                <a:defRPr/>
              </a:pPr>
              <a:t>2021/8/25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BD65E6F-3778-43D1-B1A5-FB93CEB7F7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173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頁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vy\Desktop\銀行工作\100周年製作物\ppt\瑞興_事務用品_PPT-1_180309-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6400800" cy="910952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424936" cy="1362075"/>
          </a:xfrm>
        </p:spPr>
        <p:txBody>
          <a:bodyPr anchor="b"/>
          <a:lstStyle>
            <a:lvl1pPr algn="l">
              <a:defRPr sz="5200" b="1" cap="all">
                <a:solidFill>
                  <a:schemeClr val="tx2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內文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>
            <a:lvl1pPr>
              <a:defRPr lang="zh-TW" altLang="en-US" sz="4400" b="1" kern="12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DA54-3723-450D-B717-4A5FDE813A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vy\Desktop\銀行工作\100周年製作物\ppt\瑞興_事務用品_PPT-4_180309-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14997"/>
            <a:ext cx="7560840" cy="1362075"/>
          </a:xfrm>
        </p:spPr>
        <p:txBody>
          <a:bodyPr anchor="t"/>
          <a:lstStyle>
            <a:lvl1pPr algn="r">
              <a:defRPr sz="4800" b="1" cap="all">
                <a:solidFill>
                  <a:schemeClr val="tx2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3608" y="1214810"/>
            <a:ext cx="6984776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y\Desktop\銀行工作\100周年製作物\jpg\瑞興_事務用品_PPT-2_180302-1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0FD02A-E052-4E4C-A6E2-558882E4B12B}" type="datetime1">
              <a:rPr lang="zh-TW" altLang="en-US"/>
              <a:pPr>
                <a:defRPr/>
              </a:pPr>
              <a:t>2021/8/25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ECF9BFA-0930-4479-952B-BB2EB6E5CA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 Light" pitchFamily="34" charset="-120"/>
          <a:ea typeface="微軟正黑體 Light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 Light" pitchFamily="34" charset="-120"/>
          <a:ea typeface="微軟正黑體 Light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 Light" pitchFamily="34" charset="-120"/>
          <a:ea typeface="微軟正黑體 Light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 Light" pitchFamily="34" charset="-120"/>
          <a:ea typeface="微軟正黑體 Light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 Light" pitchFamily="34" charset="-120"/>
          <a:ea typeface="微軟正黑體 Light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424862" cy="1296988"/>
          </a:xfrm>
        </p:spPr>
        <p:txBody>
          <a:bodyPr/>
          <a:lstStyle/>
          <a:p>
            <a:pPr>
              <a:defRPr/>
            </a:pPr>
            <a:r>
              <a:rPr lang="en-US" altLang="zh-TW" sz="4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109</a:t>
            </a:r>
            <a:r>
              <a:rPr lang="zh-TW" altLang="en-US" sz="4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年度</a:t>
            </a:r>
            <a:r>
              <a:rPr lang="zh-TW" altLang="en-US" sz="4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盡職治理</a:t>
            </a:r>
            <a:r>
              <a:rPr lang="zh-TW" altLang="en-US" sz="4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報告</a:t>
            </a:r>
            <a:endParaRPr lang="zh-TW" altLang="en-US" sz="4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0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26026" y="692696"/>
            <a:ext cx="8229600" cy="464502"/>
          </a:xfrm>
        </p:spPr>
        <p:txBody>
          <a:bodyPr/>
          <a:lstStyle/>
          <a:p>
            <a:pPr algn="l" eaLnBrk="1" hangingPunct="1"/>
            <a:r>
              <a:rPr lang="zh-TW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遵循聲明</a:t>
            </a:r>
            <a:endParaRPr sz="3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B75DD-6246-4DB9-880D-E62AADF4CF92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552" y="1340768"/>
            <a:ext cx="828092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本行主要業務為辦理銀行法及經中央主管機關核定之業務，基於資金提供者之長期利益，已於</a:t>
            </a:r>
            <a:r>
              <a:rPr lang="en-US" altLang="zh-TW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107</a:t>
            </a:r>
            <a:r>
              <a:rPr lang="zh-TW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年</a:t>
            </a:r>
            <a:r>
              <a:rPr lang="en-US" altLang="zh-TW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lang="zh-TW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</a:t>
            </a:r>
            <a:r>
              <a:rPr lang="en-US" altLang="zh-TW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lang="zh-TW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日簽署聲明遵循「機構投資人盡職治理守則」，並於 </a:t>
            </a:r>
            <a:r>
              <a:rPr lang="en-US" altLang="zh-TW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109</a:t>
            </a:r>
            <a:r>
              <a:rPr lang="zh-TW" altLang="en-US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 </a:t>
            </a:r>
            <a:r>
              <a:rPr lang="en-US" altLang="zh-TW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</a:t>
            </a:r>
            <a:r>
              <a:rPr lang="zh-TW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月 </a:t>
            </a:r>
            <a:r>
              <a:rPr lang="en-US" altLang="zh-TW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 </a:t>
            </a:r>
            <a:r>
              <a:rPr lang="zh-TW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日依循修正之「</a:t>
            </a:r>
            <a:r>
              <a:rPr lang="zh-TW" altLang="en-US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機構投資人</a:t>
            </a:r>
            <a:r>
              <a:rPr lang="zh-TW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盡職治理守則」更新遵循聲明。發揮機構投資人之專業與影響力，善盡資產管理者之責任；同時增進公司治理、客戶及股東長期利益，落實責任投資之精神。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本報告為瑞興商業銀行聲明遵循「機構投資人盡職治理守則」六項原則，依其中原則六，定期向客戶或受益人揭露履行盡職治理之情形。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B75DD-6246-4DB9-880D-E62AADF4CF92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58976" y="1493792"/>
            <a:ext cx="8027824" cy="45259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落實盡職治理所投入之內部資源</a:t>
            </a:r>
            <a:endParaRPr lang="en-US" altLang="zh-TW" sz="28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規章制度</a:t>
            </a:r>
            <a:endParaRPr lang="en-US" altLang="zh-TW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zh-TW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「</a:t>
            </a:r>
            <a:r>
              <a:rPr lang="zh-TW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盡職治理準則</a:t>
            </a:r>
            <a:r>
              <a:rPr lang="zh-TW" altLang="zh-TW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」</a:t>
            </a:r>
            <a:r>
              <a:rPr lang="zh-TW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</a:t>
            </a:r>
            <a:r>
              <a:rPr lang="zh-TW" altLang="zh-TW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「投資政策」、</a:t>
            </a:r>
            <a:r>
              <a:rPr lang="zh-TW" altLang="zh-TW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「投資股票作業要點」、「投資新臺幣有價證券授權辦法」、「轉投資作業辦法」、「投資外幣有價證券作業</a:t>
            </a:r>
            <a:r>
              <a:rPr lang="zh-TW" altLang="zh-TW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辦法」、「投資可轉（交）換公司債產交換收益端作業辦法」、「國際金融業務分行投資外幣有價證券作業辦法」</a:t>
            </a:r>
            <a:endParaRPr lang="en-US" altLang="zh-TW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TW" altLang="en-US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投資有價證券</a:t>
            </a:r>
            <a:r>
              <a:rPr lang="zh-TW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之運作</a:t>
            </a:r>
            <a:r>
              <a:rPr lang="en-US" altLang="zh-TW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zh-TW" alt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財務部</a:t>
            </a:r>
            <a:r>
              <a:rPr lang="zh-TW" altLang="en-US" sz="24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負責</a:t>
            </a:r>
            <a:endParaRPr lang="en-US" altLang="zh-TW" sz="24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58464" y="692696"/>
            <a:ext cx="8229600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4400" b="1" kern="12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l" eaLnBrk="1" hangingPunct="1"/>
            <a:r>
              <a:rPr lang="zh-TW" altLang="en-US" sz="3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盡職</a:t>
            </a:r>
            <a:r>
              <a:rPr lang="zh-TW" altLang="en-US" sz="3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治理政策遵循情形</a:t>
            </a:r>
            <a:endParaRPr kumimoji="0" lang="zh-TW" altLang="en-US" sz="3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3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B75DD-6246-4DB9-880D-E62AADF4CF92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92648" y="1268760"/>
            <a:ext cx="7894152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依臺灣集中保管結算所參照臺灣證券交易所與證券櫃檯買賣中心</a:t>
            </a:r>
            <a:r>
              <a:rPr lang="en-US" altLang="zh-TW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109</a:t>
            </a:r>
            <a:r>
              <a:rPr lang="zh-TW" altLang="en-US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年度</a:t>
            </a:r>
            <a:r>
              <a:rPr lang="zh-TW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之上市櫃公司評鑑等級分類，就本行投資國內上市櫃股票情形統計之「公司治理評鑑投資組合分析」評分資料，本行</a:t>
            </a:r>
            <a:r>
              <a:rPr lang="en-US" altLang="zh-TW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109</a:t>
            </a:r>
            <a:r>
              <a:rPr lang="zh-TW" altLang="en-US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年度</a:t>
            </a:r>
            <a:r>
              <a:rPr lang="zh-TW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之分析結果總分為</a:t>
            </a:r>
            <a:r>
              <a:rPr lang="en-US" altLang="zh-TW" sz="2200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90.64</a:t>
            </a:r>
            <a:r>
              <a:rPr lang="zh-TW" altLang="en-US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，高於全市場分數</a:t>
            </a:r>
            <a:r>
              <a:rPr lang="en-US" altLang="zh-TW" sz="2200" u="sng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80.91</a:t>
            </a:r>
            <a:r>
              <a:rPr lang="zh-TW" altLang="en-US" sz="22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zh-TW" altLang="en-US" sz="2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58464" y="692696"/>
            <a:ext cx="8229600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4400" b="1" kern="12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l" eaLnBrk="1" hangingPunct="1"/>
            <a:r>
              <a:rPr lang="zh-TW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盡職治理履行情形</a:t>
            </a:r>
            <a:r>
              <a:rPr lang="en-US" altLang="zh-TW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</a:t>
            </a:r>
            <a:r>
              <a:rPr lang="en-US" altLang="zh-TW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zh-TW" altLang="en-US" sz="3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97" y="3441700"/>
            <a:ext cx="67151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2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545913"/>
              </p:ext>
            </p:extLst>
          </p:nvPr>
        </p:nvGraphicFramePr>
        <p:xfrm>
          <a:off x="874418" y="3175778"/>
          <a:ext cx="7282180" cy="325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427">
                  <a:extLst>
                    <a:ext uri="{9D8B030D-6E8A-4147-A177-3AD203B41FA5}">
                      <a16:colId xmlns:a16="http://schemas.microsoft.com/office/drawing/2014/main" val="3540069819"/>
                    </a:ext>
                  </a:extLst>
                </a:gridCol>
                <a:gridCol w="819747">
                  <a:extLst>
                    <a:ext uri="{9D8B030D-6E8A-4147-A177-3AD203B41FA5}">
                      <a16:colId xmlns:a16="http://schemas.microsoft.com/office/drawing/2014/main" val="2901510947"/>
                    </a:ext>
                  </a:extLst>
                </a:gridCol>
                <a:gridCol w="686002">
                  <a:extLst>
                    <a:ext uri="{9D8B030D-6E8A-4147-A177-3AD203B41FA5}">
                      <a16:colId xmlns:a16="http://schemas.microsoft.com/office/drawing/2014/main" val="648332301"/>
                    </a:ext>
                  </a:extLst>
                </a:gridCol>
                <a:gridCol w="686002">
                  <a:extLst>
                    <a:ext uri="{9D8B030D-6E8A-4147-A177-3AD203B41FA5}">
                      <a16:colId xmlns:a16="http://schemas.microsoft.com/office/drawing/2014/main" val="1108999847"/>
                    </a:ext>
                  </a:extLst>
                </a:gridCol>
                <a:gridCol w="686002">
                  <a:extLst>
                    <a:ext uri="{9D8B030D-6E8A-4147-A177-3AD203B41FA5}">
                      <a16:colId xmlns:a16="http://schemas.microsoft.com/office/drawing/2014/main" val="1550032386"/>
                    </a:ext>
                  </a:extLst>
                </a:gridCol>
              </a:tblGrid>
              <a:tr h="4065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議   案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議案數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贊成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反對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棄權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023415"/>
                  </a:ext>
                </a:extLst>
              </a:tr>
              <a:tr h="40657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營業報告書與財務報告之承認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7512472"/>
                  </a:ext>
                </a:extLst>
              </a:tr>
              <a:tr h="40657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盈餘分派或虧損撥補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339778"/>
                  </a:ext>
                </a:extLst>
              </a:tr>
              <a:tr h="40657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章程或作業程序修訂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277343"/>
                  </a:ext>
                </a:extLst>
              </a:tr>
              <a:tr h="40657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董監事選舉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065068"/>
                  </a:ext>
                </a:extLst>
              </a:tr>
              <a:tr h="40657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解除董事競業禁止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940278"/>
                  </a:ext>
                </a:extLst>
              </a:tr>
              <a:tr h="40657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增資</a:t>
                      </a:r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盈餘</a:t>
                      </a:r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資本公積</a:t>
                      </a:r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紅利分派轉增資或現金增資發行新股</a:t>
                      </a:r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zh-TW" altLang="en-US" sz="13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8315865"/>
                  </a:ext>
                </a:extLst>
              </a:tr>
              <a:tr h="4065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3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總計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zh-TW" altLang="en-US" sz="13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zh-TW" altLang="en-US" sz="13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  <a:endParaRPr lang="zh-TW" altLang="en-US" sz="13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  <a:endParaRPr lang="zh-TW" altLang="en-US" sz="13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924371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B75DD-6246-4DB9-880D-E62AADF4CF92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74418" y="1236786"/>
            <a:ext cx="7282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與被投資公司之互動，以參與其股東會為主。</a:t>
            </a:r>
            <a:endParaRPr lang="en-US" altLang="zh-TW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altLang="zh-TW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09</a:t>
            </a:r>
            <a:r>
              <a:rPr lang="zh-TW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年度</a:t>
            </a:r>
            <a:r>
              <a:rPr lang="zh-TW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共出席</a:t>
            </a:r>
            <a:r>
              <a:rPr lang="en-US" altLang="zh-TW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TW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家股東</a:t>
            </a:r>
            <a:r>
              <a:rPr lang="zh-TW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會</a:t>
            </a:r>
            <a:r>
              <a:rPr lang="en-US" altLang="zh-TW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</a:t>
            </a:r>
            <a:r>
              <a:rPr lang="zh-TW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家派員出席、</a:t>
            </a:r>
            <a:r>
              <a:rPr lang="en-US" altLang="zh-TW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TW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家電子投票</a:t>
            </a:r>
            <a:r>
              <a:rPr lang="en-US" altLang="zh-TW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zh-TW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TW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議案表決數為</a:t>
            </a:r>
            <a:r>
              <a:rPr lang="en-US" altLang="zh-TW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</a:t>
            </a:r>
            <a:r>
              <a:rPr lang="zh-TW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件</a:t>
            </a:r>
            <a:r>
              <a:rPr lang="zh-TW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，投票結果依股東會議案建議分類原則，統計如下：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58464" y="692696"/>
            <a:ext cx="8229600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4400" b="1" kern="12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l" eaLnBrk="1" hangingPunct="1"/>
            <a:r>
              <a:rPr lang="zh-TW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盡職治理履行情形</a:t>
            </a:r>
            <a:r>
              <a:rPr lang="en-US" altLang="zh-TW" sz="3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3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二</a:t>
            </a:r>
            <a:r>
              <a:rPr lang="en-US" altLang="zh-TW" sz="3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zh-TW" altLang="en-US" sz="3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B75DD-6246-4DB9-880D-E62AADF4CF92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287777007"/>
              </p:ext>
            </p:extLst>
          </p:nvPr>
        </p:nvGraphicFramePr>
        <p:xfrm>
          <a:off x="321980" y="4559798"/>
          <a:ext cx="864250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937798686"/>
              </p:ext>
            </p:extLst>
          </p:nvPr>
        </p:nvGraphicFramePr>
        <p:xfrm>
          <a:off x="323528" y="1479090"/>
          <a:ext cx="8640960" cy="154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2434250949"/>
              </p:ext>
            </p:extLst>
          </p:nvPr>
        </p:nvGraphicFramePr>
        <p:xfrm>
          <a:off x="509052" y="3017191"/>
          <a:ext cx="8268363" cy="149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標題 1"/>
          <p:cNvSpPr txBox="1">
            <a:spLocks/>
          </p:cNvSpPr>
          <p:nvPr/>
        </p:nvSpPr>
        <p:spPr bwMode="auto">
          <a:xfrm>
            <a:off x="358464" y="692696"/>
            <a:ext cx="8229600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4400" b="1" kern="12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l" eaLnBrk="1" hangingPunct="1"/>
            <a:r>
              <a:rPr lang="zh-TW" altLang="en-US" sz="3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盡職治理履行情形</a:t>
            </a:r>
            <a:r>
              <a:rPr lang="en-US" altLang="zh-TW" sz="3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en-US" sz="3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三</a:t>
            </a:r>
            <a:r>
              <a:rPr lang="en-US" altLang="zh-TW" sz="3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zh-TW" altLang="en-US" sz="3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3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DB75DD-6246-4DB9-880D-E62AADF4CF92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323528" y="619246"/>
            <a:ext cx="8229600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4400" b="1" kern="12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l" eaLnBrk="1" hangingPunct="1"/>
            <a:r>
              <a:rPr lang="zh-TW" altLang="en-US" sz="34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聯絡資訊</a:t>
            </a:r>
            <a:endParaRPr kumimoji="0" lang="zh-TW" altLang="en-US" sz="34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39280" y="1112596"/>
            <a:ext cx="64807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TW" altLang="en-US" sz="3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總行電話</a:t>
            </a:r>
            <a:r>
              <a:rPr lang="en-US" altLang="zh-TW" sz="3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:(</a:t>
            </a:r>
            <a:r>
              <a:rPr lang="en-US" altLang="zh-TW" sz="34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02)2557-5151</a:t>
            </a: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TW" altLang="en-US" sz="3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客戶服務專線</a:t>
            </a:r>
            <a:r>
              <a:rPr lang="en-US" altLang="zh-TW" sz="3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:</a:t>
            </a:r>
            <a:r>
              <a:rPr lang="en-US" altLang="zh-TW" sz="34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0800-818-101</a:t>
            </a:r>
          </a:p>
        </p:txBody>
      </p:sp>
    </p:spTree>
    <p:extLst>
      <p:ext uri="{BB962C8B-B14F-4D97-AF65-F5344CB8AC3E}">
        <p14:creationId xmlns:p14="http://schemas.microsoft.com/office/powerpoint/2010/main" val="4116703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Taipei Star Bank">
      <a:dk1>
        <a:sysClr val="windowText" lastClr="000000"/>
      </a:dk1>
      <a:lt1>
        <a:srgbClr val="D8D8D8"/>
      </a:lt1>
      <a:dk2>
        <a:srgbClr val="082967"/>
      </a:dk2>
      <a:lt2>
        <a:srgbClr val="FFFFFF"/>
      </a:lt2>
      <a:accent1>
        <a:srgbClr val="0099BD"/>
      </a:accent1>
      <a:accent2>
        <a:srgbClr val="82AFB8"/>
      </a:accent2>
      <a:accent3>
        <a:srgbClr val="5FB7E1"/>
      </a:accent3>
      <a:accent4>
        <a:srgbClr val="EA5504"/>
      </a:accent4>
      <a:accent5>
        <a:srgbClr val="D8D8D8"/>
      </a:accent5>
      <a:accent6>
        <a:srgbClr val="7F7F7F"/>
      </a:accent6>
      <a:hlink>
        <a:srgbClr val="EA5504"/>
      </a:hlink>
      <a:folHlink>
        <a:srgbClr val="0099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b" anchorCtr="0" compatLnSpc="1">
        <a:prstTxWarp prst="textNoShape">
          <a:avLst/>
        </a:prstTxWarp>
        <a:norm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chemeClr val="bg2"/>
            </a:solidFill>
            <a:effectLst/>
            <a:uLnTx/>
            <a:uFillTx/>
            <a:latin typeface="微軟正黑體" pitchFamily="34" charset="-120"/>
            <a:ea typeface="微軟正黑體" pitchFamily="34" charset="-120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532</Words>
  <Application>Microsoft Office PowerPoint</Application>
  <PresentationFormat>如螢幕大小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微軟正黑體</vt:lpstr>
      <vt:lpstr>微軟正黑體 Light</vt:lpstr>
      <vt:lpstr>新細明體</vt:lpstr>
      <vt:lpstr>Arial</vt:lpstr>
      <vt:lpstr>Calibri</vt:lpstr>
      <vt:lpstr>Times New Roman</vt:lpstr>
      <vt:lpstr>Wingdings</vt:lpstr>
      <vt:lpstr>Office 佈景主題</vt:lpstr>
      <vt:lpstr>109年度盡職治理報告</vt:lpstr>
      <vt:lpstr>遵循聲明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ivy</dc:creator>
  <cp:lastModifiedBy>盧儀萍</cp:lastModifiedBy>
  <cp:revision>77</cp:revision>
  <cp:lastPrinted>2021-08-25T02:06:26Z</cp:lastPrinted>
  <dcterms:created xsi:type="dcterms:W3CDTF">2018-03-08T07:57:54Z</dcterms:created>
  <dcterms:modified xsi:type="dcterms:W3CDTF">2021-08-25T02:06:28Z</dcterms:modified>
</cp:coreProperties>
</file>